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AFDC1B-6E3A-4D74-885D-9451FD7C27CB}">
  <a:tblStyle styleId="{94AFDC1B-6E3A-4D74-885D-9451FD7C27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cb791df09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cb791df09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cb791df0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cb791df0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85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Relationship Id="rId4" Type="http://schemas.openxmlformats.org/officeDocument/2006/relationships/image" Target="../media/image85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6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8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6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4.png"/><Relationship Id="rId4" Type="http://schemas.openxmlformats.org/officeDocument/2006/relationships/image" Target="../media/image90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75.png"/><Relationship Id="rId4" Type="http://schemas.openxmlformats.org/officeDocument/2006/relationships/image" Target="../media/image91.png"/><Relationship Id="rId9" Type="http://schemas.openxmlformats.org/officeDocument/2006/relationships/image" Target="../media/image88.png"/><Relationship Id="rId5" Type="http://schemas.openxmlformats.org/officeDocument/2006/relationships/image" Target="../media/image77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jpg"/><Relationship Id="rId4" Type="http://schemas.openxmlformats.org/officeDocument/2006/relationships/image" Target="../media/image115.jpg"/><Relationship Id="rId5" Type="http://schemas.openxmlformats.org/officeDocument/2006/relationships/image" Target="../media/image114.jpg"/><Relationship Id="rId6" Type="http://schemas.openxmlformats.org/officeDocument/2006/relationships/image" Target="../media/image120.jpg"/><Relationship Id="rId7" Type="http://schemas.openxmlformats.org/officeDocument/2006/relationships/image" Target="../media/image1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1.png"/><Relationship Id="rId6" Type="http://schemas.openxmlformats.org/officeDocument/2006/relationships/image" Target="../media/image119.png"/><Relationship Id="rId7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4.png"/><Relationship Id="rId4" Type="http://schemas.openxmlformats.org/officeDocument/2006/relationships/image" Target="../media/image126.jpg"/><Relationship Id="rId5" Type="http://schemas.openxmlformats.org/officeDocument/2006/relationships/image" Target="../media/image123.jpg"/><Relationship Id="rId6" Type="http://schemas.openxmlformats.org/officeDocument/2006/relationships/image" Target="../media/image118.png"/><Relationship Id="rId7" Type="http://schemas.openxmlformats.org/officeDocument/2006/relationships/image" Target="../media/image1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9.png"/><Relationship Id="rId4" Type="http://schemas.openxmlformats.org/officeDocument/2006/relationships/image" Target="../media/image128.jpg"/><Relationship Id="rId5" Type="http://schemas.openxmlformats.org/officeDocument/2006/relationships/image" Target="../media/image118.png"/><Relationship Id="rId6" Type="http://schemas.openxmlformats.org/officeDocument/2006/relationships/image" Target="../media/image1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8.png"/><Relationship Id="rId4" Type="http://schemas.openxmlformats.org/officeDocument/2006/relationships/image" Target="../media/image134.jpg"/><Relationship Id="rId5" Type="http://schemas.openxmlformats.org/officeDocument/2006/relationships/image" Target="../media/image132.png"/><Relationship Id="rId6" Type="http://schemas.openxmlformats.org/officeDocument/2006/relationships/image" Target="../media/image136.png"/><Relationship Id="rId7" Type="http://schemas.openxmlformats.org/officeDocument/2006/relationships/image" Target="../media/image1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5.jpg"/><Relationship Id="rId4" Type="http://schemas.openxmlformats.org/officeDocument/2006/relationships/image" Target="../media/image106.jpg"/><Relationship Id="rId5" Type="http://schemas.openxmlformats.org/officeDocument/2006/relationships/image" Target="../media/image104.jpg"/><Relationship Id="rId6" Type="http://schemas.openxmlformats.org/officeDocument/2006/relationships/image" Target="../media/image1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jpg"/><Relationship Id="rId4" Type="http://schemas.openxmlformats.org/officeDocument/2006/relationships/image" Target="../media/image111.jpg"/><Relationship Id="rId5" Type="http://schemas.openxmlformats.org/officeDocument/2006/relationships/image" Target="../media/image107.jpg"/><Relationship Id="rId6" Type="http://schemas.openxmlformats.org/officeDocument/2006/relationships/image" Target="../media/image1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3461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Capstone Engagement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By: Yaimara Narito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November 8th, 2021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Remote Code Injection (CWE-94)</a:t>
            </a:r>
            <a:endParaRPr/>
          </a:p>
        </p:txBody>
      </p:sp>
      <p:sp>
        <p:nvSpPr>
          <p:cNvPr id="1141" name="Google Shape;1141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724275" y="1480625"/>
            <a:ext cx="2428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msfvenom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to create the reverse shell .php file.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032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msfconsole </a:t>
            </a:r>
            <a:r>
              <a:rPr lang="en" sz="11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exploit/multi/handler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to exploit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php/meterpreter/reverse_tcp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payload.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UcPeriod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File manager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upload the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access_shell.php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malicious file to the server.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romanUcPeriod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meterpreter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session to explore the Capsone server.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14300" lvl="0" marL="2286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8" name="Google Shape;114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AutoNum type="romanU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Successfully uploaded the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access_shell.php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payload to the WebDav server.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romanU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established connection with  the reverse shell on the victim’s machine, Capstone Server.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AutoNum type="romanU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Found the target file,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Flag.txt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Capstone Server.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2" name="Google Shape;1152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3" name="Google Shape;115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4" name="Google Shape;115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3"/>
          <p:cNvSpPr/>
          <p:nvPr/>
        </p:nvSpPr>
        <p:spPr>
          <a:xfrm flipH="1">
            <a:off x="6401175" y="14813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3"/>
          <p:cNvSpPr txBox="1"/>
          <p:nvPr/>
        </p:nvSpPr>
        <p:spPr>
          <a:xfrm>
            <a:off x="6401175" y="14813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 Outcome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7" name="Google Shape;1157;p63"/>
          <p:cNvPicPr preferRelativeResize="0"/>
          <p:nvPr/>
        </p:nvPicPr>
        <p:blipFill rotWithShape="1">
          <a:blip r:embed="rId3">
            <a:alphaModFix/>
          </a:blip>
          <a:srcRect b="0" l="0" r="34240" t="0"/>
          <a:stretch/>
        </p:blipFill>
        <p:spPr>
          <a:xfrm>
            <a:off x="7440600" y="1960720"/>
            <a:ext cx="1519800" cy="113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63"/>
          <p:cNvPicPr preferRelativeResize="0"/>
          <p:nvPr/>
        </p:nvPicPr>
        <p:blipFill rotWithShape="1">
          <a:blip r:embed="rId4">
            <a:alphaModFix/>
          </a:blip>
          <a:srcRect b="42635" l="3093" r="56626" t="4459"/>
          <a:stretch/>
        </p:blipFill>
        <p:spPr>
          <a:xfrm>
            <a:off x="5700825" y="1955550"/>
            <a:ext cx="1519800" cy="11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25" y="3229925"/>
            <a:ext cx="3259574" cy="6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63"/>
          <p:cNvPicPr preferRelativeResize="0"/>
          <p:nvPr/>
        </p:nvPicPr>
        <p:blipFill rotWithShape="1">
          <a:blip r:embed="rId6">
            <a:alphaModFix/>
          </a:blip>
          <a:srcRect b="0" l="0" r="43403" t="0"/>
          <a:stretch/>
        </p:blipFill>
        <p:spPr>
          <a:xfrm>
            <a:off x="5700825" y="3970750"/>
            <a:ext cx="1565900" cy="9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3"/>
          <p:cNvPicPr preferRelativeResize="0"/>
          <p:nvPr/>
        </p:nvPicPr>
        <p:blipFill rotWithShape="1">
          <a:blip r:embed="rId7">
            <a:alphaModFix/>
          </a:blip>
          <a:srcRect b="35161" l="2911" r="83224" t="0"/>
          <a:stretch/>
        </p:blipFill>
        <p:spPr>
          <a:xfrm>
            <a:off x="7484050" y="3970759"/>
            <a:ext cx="1476351" cy="90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8" name="Google Shape;116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4" name="Google Shape;117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5"/>
          <p:cNvSpPr txBox="1"/>
          <p:nvPr>
            <p:ph idx="1" type="subTitle"/>
          </p:nvPr>
        </p:nvSpPr>
        <p:spPr>
          <a:xfrm>
            <a:off x="-12300" y="3864100"/>
            <a:ext cx="9144000" cy="103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92500" lnSpcReduction="20000"/>
          </a:bodyPr>
          <a:lstStyle/>
          <a:p>
            <a:pPr indent="-470535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</a:t>
            </a:r>
            <a:r>
              <a:rPr b="1" lang="en" sz="1200"/>
              <a:t>October 28th, 2021 @ 01:37 am</a:t>
            </a:r>
            <a:r>
              <a:rPr lang="en" sz="1200"/>
              <a:t>.</a:t>
            </a:r>
            <a:endParaRPr sz="1200"/>
          </a:p>
          <a:p>
            <a:pPr indent="-470535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There were </a:t>
            </a:r>
            <a:r>
              <a:rPr b="1" lang="en" sz="1200"/>
              <a:t>18,771</a:t>
            </a:r>
            <a:r>
              <a:rPr lang="en" sz="1200"/>
              <a:t> packets sent from </a:t>
            </a:r>
            <a:r>
              <a:rPr b="1" lang="en" sz="1200"/>
              <a:t>192.168.1.90</a:t>
            </a:r>
            <a:r>
              <a:rPr lang="en" sz="1200"/>
              <a:t> during the attack.</a:t>
            </a:r>
            <a:endParaRPr sz="1200"/>
          </a:p>
          <a:p>
            <a:pPr indent="-470535" lvl="0" marL="3429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●"/>
            </a:pPr>
            <a:r>
              <a:rPr lang="en" sz="1200"/>
              <a:t>The high volume of traffic during such a short time resulting in </a:t>
            </a:r>
            <a:r>
              <a:rPr b="1" lang="en" sz="1200"/>
              <a:t>401 </a:t>
            </a:r>
            <a:r>
              <a:rPr lang="en" sz="1200"/>
              <a:t>and </a:t>
            </a:r>
            <a:r>
              <a:rPr b="1" lang="en" sz="1200"/>
              <a:t>404 </a:t>
            </a:r>
            <a:r>
              <a:rPr lang="en" sz="1200"/>
              <a:t>error codes indicates that there is a port scanning occurring during that period of time.</a:t>
            </a:r>
            <a:endParaRPr sz="1200"/>
          </a:p>
        </p:txBody>
      </p:sp>
      <p:pic>
        <p:nvPicPr>
          <p:cNvPr id="1176" name="Google Shape;11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850" y="738475"/>
            <a:ext cx="3348101" cy="159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850" y="2322586"/>
            <a:ext cx="3348100" cy="159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450" y="2322575"/>
            <a:ext cx="3385299" cy="1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400" y="657625"/>
            <a:ext cx="3385301" cy="162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75" y="3978850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75" y="4265475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75" y="455211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25" y="969249"/>
            <a:ext cx="3084099" cy="14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66"/>
          <p:cNvSpPr txBox="1"/>
          <p:nvPr>
            <p:ph idx="1" type="subTitle"/>
          </p:nvPr>
        </p:nvSpPr>
        <p:spPr>
          <a:xfrm>
            <a:off x="-12300" y="2878325"/>
            <a:ext cx="9168600" cy="20385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rmAutofit fontScale="77500" lnSpcReduction="20000"/>
          </a:bodyPr>
          <a:lstStyle/>
          <a:p>
            <a:pPr indent="-471244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46"/>
              <a:t>Starting with the attack on October 28th, 2021 @ 01:37 hrs, </a:t>
            </a:r>
            <a:r>
              <a:rPr b="1" lang="en" sz="1446"/>
              <a:t>18,771</a:t>
            </a:r>
            <a:r>
              <a:rPr lang="en" sz="1446"/>
              <a:t> file requests were made, from which </a:t>
            </a:r>
            <a:r>
              <a:rPr b="1" lang="en" sz="1446"/>
              <a:t>15,851</a:t>
            </a:r>
            <a:r>
              <a:rPr lang="en" sz="1446"/>
              <a:t> were made to the hidden </a:t>
            </a:r>
            <a:r>
              <a:rPr lang="en" sz="1446">
                <a:latin typeface="Courier New"/>
                <a:ea typeface="Courier New"/>
                <a:cs typeface="Courier New"/>
                <a:sym typeface="Courier New"/>
              </a:rPr>
              <a:t>/company_folders/secret_folder</a:t>
            </a:r>
            <a:r>
              <a:rPr lang="en" sz="1446"/>
              <a:t> directory.</a:t>
            </a:r>
            <a:endParaRPr sz="1446"/>
          </a:p>
          <a:p>
            <a:pPr indent="-471244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446"/>
              <a:t>After </a:t>
            </a:r>
            <a:r>
              <a:rPr lang="en" sz="1446"/>
              <a:t>successfully</a:t>
            </a:r>
            <a:r>
              <a:rPr lang="en" sz="1446"/>
              <a:t> acquiring login </a:t>
            </a:r>
            <a:r>
              <a:rPr lang="en" sz="1446"/>
              <a:t>credentials</a:t>
            </a:r>
            <a:r>
              <a:rPr lang="en" sz="1446"/>
              <a:t> to the hidden folder, it is visible that the hidden file: </a:t>
            </a:r>
            <a:r>
              <a:rPr lang="en" sz="1446">
                <a:highlight>
                  <a:srgbClr val="F5F7FA"/>
                </a:highlight>
                <a:latin typeface="Courier New"/>
                <a:ea typeface="Courier New"/>
                <a:cs typeface="Courier New"/>
                <a:sym typeface="Courier New"/>
              </a:rPr>
              <a:t>http://192.168.1.105/</a:t>
            </a:r>
            <a:r>
              <a:rPr lang="en" sz="1446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company_folders/secret_folder/connect_to_corp_server </a:t>
            </a:r>
            <a:r>
              <a:rPr lang="en" sz="1446">
                <a:solidFill>
                  <a:schemeClr val="dk1"/>
                </a:solidFill>
              </a:rPr>
              <a:t>was accessed @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rgbClr val="343741"/>
                </a:solidFill>
                <a:highlight>
                  <a:srgbClr val="FFFFFF"/>
                </a:highlight>
              </a:rPr>
              <a:t>01:44 hrs</a:t>
            </a:r>
            <a:r>
              <a:rPr lang="en" sz="1446">
                <a:solidFill>
                  <a:schemeClr val="dk1"/>
                </a:solidFill>
              </a:rPr>
              <a:t>. </a:t>
            </a:r>
            <a:r>
              <a:rPr lang="en" sz="1446"/>
              <a:t>The file contained sensitive information such as instructions to connect to the web server and the exposure of the hash for Ryan’s password.</a:t>
            </a:r>
            <a:endParaRPr sz="1446"/>
          </a:p>
          <a:p>
            <a:pPr indent="-471244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446"/>
              <a:t>Other files accessed include:</a:t>
            </a:r>
            <a:endParaRPr sz="1446"/>
          </a:p>
          <a:p>
            <a:pPr indent="-28702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" sz="118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</a:t>
            </a:r>
            <a:endParaRPr sz="118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702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" sz="118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http://192.168.1.105/webdav/passwd,dav</a:t>
            </a:r>
            <a:endParaRPr sz="118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702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○"/>
            </a:pPr>
            <a:r>
              <a:rPr lang="en" sz="118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http://192.168.1.105/meet_our_team?ashton.txt</a:t>
            </a:r>
            <a:endParaRPr sz="1587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91" name="Google Shape;1191;p66"/>
          <p:cNvPicPr preferRelativeResize="0"/>
          <p:nvPr/>
        </p:nvPicPr>
        <p:blipFill rotWithShape="1">
          <a:blip r:embed="rId4">
            <a:alphaModFix/>
          </a:blip>
          <a:srcRect b="0" l="0" r="2353" t="0"/>
          <a:stretch/>
        </p:blipFill>
        <p:spPr>
          <a:xfrm>
            <a:off x="4172251" y="714500"/>
            <a:ext cx="3920674" cy="105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6"/>
          <p:cNvPicPr preferRelativeResize="0"/>
          <p:nvPr/>
        </p:nvPicPr>
        <p:blipFill rotWithShape="1">
          <a:blip r:embed="rId5">
            <a:alphaModFix/>
          </a:blip>
          <a:srcRect b="23716" l="1145" r="25872" t="0"/>
          <a:stretch/>
        </p:blipFill>
        <p:spPr>
          <a:xfrm>
            <a:off x="5298525" y="1796413"/>
            <a:ext cx="3488223" cy="1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00" y="3462525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00" y="2977737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00" y="4258625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26" y="2470325"/>
            <a:ext cx="5184576" cy="38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67"/>
          <p:cNvPicPr preferRelativeResize="0"/>
          <p:nvPr/>
        </p:nvPicPr>
        <p:blipFill rotWithShape="1">
          <a:blip r:embed="rId3">
            <a:alphaModFix/>
          </a:blip>
          <a:srcRect b="67147" l="53288" r="0" t="0"/>
          <a:stretch/>
        </p:blipFill>
        <p:spPr>
          <a:xfrm>
            <a:off x="3844450" y="696900"/>
            <a:ext cx="3986900" cy="6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7"/>
          <p:cNvPicPr preferRelativeResize="0"/>
          <p:nvPr/>
        </p:nvPicPr>
        <p:blipFill rotWithShape="1">
          <a:blip r:embed="rId4">
            <a:alphaModFix/>
          </a:blip>
          <a:srcRect b="0" l="0" r="0" t="13763"/>
          <a:stretch/>
        </p:blipFill>
        <p:spPr>
          <a:xfrm>
            <a:off x="3275725" y="1501200"/>
            <a:ext cx="2468953" cy="13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67"/>
          <p:cNvSpPr txBox="1"/>
          <p:nvPr>
            <p:ph idx="1" type="subTitle"/>
          </p:nvPr>
        </p:nvSpPr>
        <p:spPr>
          <a:xfrm>
            <a:off x="38325" y="3424250"/>
            <a:ext cx="9168600" cy="1426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92500" lnSpcReduction="20000"/>
          </a:bodyPr>
          <a:lstStyle/>
          <a:p>
            <a:pPr indent="-470535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During the brute force attack, hydra made a total of </a:t>
            </a:r>
            <a:r>
              <a:rPr b="1" lang="en" sz="1200"/>
              <a:t>15,943 requests</a:t>
            </a:r>
            <a:r>
              <a:rPr lang="en" sz="1200"/>
              <a:t>.</a:t>
            </a:r>
            <a:endParaRPr sz="1200"/>
          </a:p>
          <a:p>
            <a:pPr indent="-470535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In this </a:t>
            </a:r>
            <a:r>
              <a:rPr lang="en" sz="1200"/>
              <a:t>screen</a:t>
            </a:r>
            <a:r>
              <a:rPr lang="en" sz="1200"/>
              <a:t> it is evident that numerous requests were made to the password protected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/company_folders/secret_folder</a:t>
            </a:r>
            <a:r>
              <a:rPr lang="en" sz="1200"/>
              <a:t> directory returning </a:t>
            </a:r>
            <a:r>
              <a:rPr lang="en" sz="1200"/>
              <a:t>several</a:t>
            </a:r>
            <a:r>
              <a:rPr lang="en" sz="1200"/>
              <a:t> </a:t>
            </a:r>
            <a:r>
              <a:rPr b="1" lang="en" sz="1200"/>
              <a:t>401 (15,845 </a:t>
            </a:r>
            <a:r>
              <a:rPr b="1" lang="en" sz="1200">
                <a:solidFill>
                  <a:schemeClr val="dk1"/>
                </a:solidFill>
              </a:rPr>
              <a:t>requests</a:t>
            </a:r>
            <a:r>
              <a:rPr b="1" lang="en" sz="1200"/>
              <a:t>)</a:t>
            </a:r>
            <a:r>
              <a:rPr lang="en" sz="1200"/>
              <a:t> and </a:t>
            </a:r>
            <a:r>
              <a:rPr b="1" lang="en" sz="1200"/>
              <a:t>404 (96 requests)</a:t>
            </a:r>
            <a:r>
              <a:rPr lang="en" sz="1200"/>
              <a:t> errors for a total of </a:t>
            </a:r>
            <a:r>
              <a:rPr b="1" lang="en" sz="1200">
                <a:solidFill>
                  <a:schemeClr val="dk1"/>
                </a:solidFill>
              </a:rPr>
              <a:t>15,941 failed requests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/>
          </a:p>
          <a:p>
            <a:pPr indent="-470535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In addition, out of a total of </a:t>
            </a:r>
            <a:r>
              <a:rPr b="1" lang="en" sz="1200">
                <a:solidFill>
                  <a:schemeClr val="dk1"/>
                </a:solidFill>
              </a:rPr>
              <a:t>15,943 requests, </a:t>
            </a:r>
            <a:r>
              <a:rPr lang="en" sz="1200">
                <a:solidFill>
                  <a:schemeClr val="dk1"/>
                </a:solidFill>
              </a:rPr>
              <a:t>only </a:t>
            </a:r>
            <a:r>
              <a:rPr b="1" lang="en" sz="1200">
                <a:solidFill>
                  <a:schemeClr val="dk1"/>
                </a:solidFill>
              </a:rPr>
              <a:t>2 successful requests </a:t>
            </a:r>
            <a:r>
              <a:rPr lang="en" sz="1200">
                <a:solidFill>
                  <a:schemeClr val="dk1"/>
                </a:solidFill>
              </a:rPr>
              <a:t>were made to the file inside the directory. This behavior is an indication of a brute force attack.</a:t>
            </a:r>
            <a:endParaRPr sz="1200"/>
          </a:p>
        </p:txBody>
      </p:sp>
      <p:pic>
        <p:nvPicPr>
          <p:cNvPr id="1206" name="Google Shape;12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00" y="3543300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00" y="4472650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7"/>
          <p:cNvPicPr preferRelativeResize="0"/>
          <p:nvPr/>
        </p:nvPicPr>
        <p:blipFill rotWithShape="1">
          <a:blip r:embed="rId6">
            <a:alphaModFix/>
          </a:blip>
          <a:srcRect b="20581" l="0" r="55865" t="3076"/>
          <a:stretch/>
        </p:blipFill>
        <p:spPr>
          <a:xfrm>
            <a:off x="306075" y="670050"/>
            <a:ext cx="2800676" cy="27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7"/>
          <p:cNvPicPr preferRelativeResize="0"/>
          <p:nvPr/>
        </p:nvPicPr>
        <p:blipFill rotWithShape="1">
          <a:blip r:embed="rId3">
            <a:alphaModFix/>
          </a:blip>
          <a:srcRect b="0" l="0" r="52756" t="0"/>
          <a:stretch/>
        </p:blipFill>
        <p:spPr>
          <a:xfrm>
            <a:off x="5913650" y="1512989"/>
            <a:ext cx="2800675" cy="135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00" y="385901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6" name="Google Shape;121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8"/>
          <p:cNvSpPr txBox="1"/>
          <p:nvPr>
            <p:ph idx="1" type="subTitle"/>
          </p:nvPr>
        </p:nvSpPr>
        <p:spPr>
          <a:xfrm>
            <a:off x="0" y="3306425"/>
            <a:ext cx="9144000" cy="1506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-396240" lvl="0" marL="32004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After </a:t>
            </a:r>
            <a:r>
              <a:rPr lang="en" sz="1200"/>
              <a:t>the</a:t>
            </a:r>
            <a:r>
              <a:rPr lang="en" sz="1200"/>
              <a:t> attack, the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/company_folders/secret_folder </a:t>
            </a:r>
            <a:r>
              <a:rPr lang="en" sz="1200">
                <a:solidFill>
                  <a:schemeClr val="dk1"/>
                </a:solidFill>
              </a:rPr>
              <a:t>directory was requested several more times. Also, the confidential file,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/company_folders/secret_folder/connect_to_corp_server</a:t>
            </a:r>
            <a:r>
              <a:rPr lang="en" sz="1200">
                <a:solidFill>
                  <a:schemeClr val="dk1"/>
                </a:solidFill>
              </a:rPr>
              <a:t>, within this directory was requested </a:t>
            </a:r>
            <a:r>
              <a:rPr b="1" lang="en" sz="1200">
                <a:solidFill>
                  <a:schemeClr val="dk1"/>
                </a:solidFill>
              </a:rPr>
              <a:t>4 times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/>
          </a:p>
          <a:p>
            <a:pPr indent="-396240" lvl="0" marL="32004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WebDav server was requested </a:t>
            </a:r>
            <a:r>
              <a:rPr b="1" lang="en" sz="1200"/>
              <a:t>140 times</a:t>
            </a:r>
            <a:r>
              <a:rPr lang="en" sz="1200"/>
              <a:t> and the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shell_access.php</a:t>
            </a:r>
            <a:r>
              <a:rPr lang="en" sz="1200"/>
              <a:t>, the payload file, was requested </a:t>
            </a:r>
            <a:r>
              <a:rPr b="1" lang="en" sz="1200"/>
              <a:t>38 times</a:t>
            </a:r>
            <a:r>
              <a:rPr lang="en" sz="1200"/>
              <a:t>. The </a:t>
            </a:r>
            <a:r>
              <a:rPr lang="en" sz="1200"/>
              <a:t>first</a:t>
            </a:r>
            <a:r>
              <a:rPr lang="en" sz="1200"/>
              <a:t> successful request to the file was made @22:52 hrs.</a:t>
            </a:r>
            <a:endParaRPr sz="1200"/>
          </a:p>
          <a:p>
            <a:pPr indent="-396240" lvl="0" marL="32004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Here is visible that the WebDav server was accessed and that the breach took place successfully.</a:t>
            </a:r>
            <a:endParaRPr sz="1200"/>
          </a:p>
        </p:txBody>
      </p:sp>
      <p:pic>
        <p:nvPicPr>
          <p:cNvPr id="1218" name="Google Shape;12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5" y="3428850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5" y="4094187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5" y="4609775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38" y="2729307"/>
            <a:ext cx="8607127" cy="45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8"/>
          <p:cNvPicPr preferRelativeResize="0"/>
          <p:nvPr/>
        </p:nvPicPr>
        <p:blipFill rotWithShape="1">
          <a:blip r:embed="rId5">
            <a:alphaModFix/>
          </a:blip>
          <a:srcRect b="69521" l="0" r="0" t="0"/>
          <a:stretch/>
        </p:blipFill>
        <p:spPr>
          <a:xfrm>
            <a:off x="868575" y="2152166"/>
            <a:ext cx="3445226" cy="45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6576" y="991338"/>
            <a:ext cx="3502325" cy="15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24" y="772175"/>
            <a:ext cx="4838750" cy="11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7" name="Google Shape;123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0"/>
          <p:cNvSpPr txBox="1"/>
          <p:nvPr>
            <p:ph idx="2" type="subTitle"/>
          </p:nvPr>
        </p:nvSpPr>
        <p:spPr>
          <a:xfrm>
            <a:off x="216900" y="1600800"/>
            <a:ext cx="4262100" cy="3315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Alarm to detect future port scans: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Alert when </a:t>
            </a:r>
            <a:r>
              <a:rPr lang="en" sz="1300"/>
              <a:t>excessive</a:t>
            </a:r>
            <a:r>
              <a:rPr lang="en" sz="1300"/>
              <a:t> </a:t>
            </a:r>
            <a:r>
              <a:rPr lang="en" sz="1300"/>
              <a:t>requests for numerous ports</a:t>
            </a:r>
            <a:r>
              <a:rPr lang="en" sz="1300"/>
              <a:t> per </a:t>
            </a:r>
            <a:r>
              <a:rPr lang="en" sz="1300"/>
              <a:t>second</a:t>
            </a:r>
            <a:r>
              <a:rPr lang="en" sz="1300"/>
              <a:t> are made from the same IP address within a set timeframe.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Threshold to activate this alarm: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</a:t>
            </a:r>
            <a:r>
              <a:rPr lang="en" sz="1300"/>
              <a:t>alarm</a:t>
            </a:r>
            <a:r>
              <a:rPr lang="en" sz="1300"/>
              <a:t> will </a:t>
            </a:r>
            <a:r>
              <a:rPr lang="en" sz="1300"/>
              <a:t>flag a behavior as a port scan attack and </a:t>
            </a:r>
            <a:r>
              <a:rPr lang="en" sz="1300"/>
              <a:t>activate when more than 10 different ports are requested  from the same IP address within 0.005 seconds or 5000 microseconds.</a:t>
            </a:r>
            <a:endParaRPr sz="1300"/>
          </a:p>
        </p:txBody>
      </p:sp>
      <p:sp>
        <p:nvSpPr>
          <p:cNvPr id="1239" name="Google Shape;1239;p70"/>
          <p:cNvSpPr txBox="1"/>
          <p:nvPr>
            <p:ph idx="3" type="subTitle"/>
          </p:nvPr>
        </p:nvSpPr>
        <p:spPr>
          <a:xfrm>
            <a:off x="4683050" y="1600900"/>
            <a:ext cx="4224300" cy="3315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Future port scans can be </a:t>
            </a:r>
            <a:r>
              <a:rPr lang="en" sz="1300">
                <a:solidFill>
                  <a:schemeClr val="dk1"/>
                </a:solidFill>
              </a:rPr>
              <a:t>mitigated by taking several precautions, including: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Configure local firewall to block incoming requests from </a:t>
            </a:r>
            <a:r>
              <a:rPr lang="en" sz="1300"/>
              <a:t>unknown</a:t>
            </a:r>
            <a:r>
              <a:rPr lang="en" sz="1300"/>
              <a:t> hosts.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Disable port </a:t>
            </a:r>
            <a:r>
              <a:rPr lang="en" sz="1300"/>
              <a:t>forwarding</a:t>
            </a:r>
            <a:r>
              <a:rPr lang="en" sz="1300"/>
              <a:t> on the routers.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Employ TCP wrappers to allow/deny access based on IP addresses and domain names.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Close unnecessary ports and services.</a:t>
            </a:r>
            <a:endParaRPr sz="1300"/>
          </a:p>
        </p:txBody>
      </p:sp>
      <p:pic>
        <p:nvPicPr>
          <p:cNvPr id="1240" name="Google Shape;12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37" y="160091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37" y="3009750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00" y="160091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8" name="Google Shape;124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 txBox="1"/>
          <p:nvPr>
            <p:ph idx="2" type="subTitle"/>
          </p:nvPr>
        </p:nvSpPr>
        <p:spPr>
          <a:xfrm>
            <a:off x="232775" y="1593500"/>
            <a:ext cx="4224300" cy="3310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</a:t>
            </a:r>
            <a:r>
              <a:rPr lang="en" sz="1300">
                <a:solidFill>
                  <a:schemeClr val="dk1"/>
                </a:solidFill>
              </a:rPr>
              <a:t>larm to detect</a:t>
            </a:r>
            <a:r>
              <a:rPr lang="en" sz="1300"/>
              <a:t> future unauthorized access: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Alert </a:t>
            </a:r>
            <a:r>
              <a:rPr lang="en" sz="1300"/>
              <a:t>when</a:t>
            </a:r>
            <a:r>
              <a:rPr lang="en" sz="1300"/>
              <a:t> a non-whitelisted IP address attempts to connect to the server and access restricted files. 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Threshold to activate this alarm: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The alert will trigger only if it detects incoming traffic of an unauthorized (not whitelisted) IP address.</a:t>
            </a:r>
            <a:endParaRPr sz="1300"/>
          </a:p>
        </p:txBody>
      </p:sp>
      <p:sp>
        <p:nvSpPr>
          <p:cNvPr id="1250" name="Google Shape;1250;p71"/>
          <p:cNvSpPr txBox="1"/>
          <p:nvPr>
            <p:ph idx="3" type="subTitle"/>
          </p:nvPr>
        </p:nvSpPr>
        <p:spPr>
          <a:xfrm>
            <a:off x="4705050" y="1595650"/>
            <a:ext cx="4224300" cy="3310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To block unwanted access to restricted files, numerous steps can be taken: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</a:t>
            </a:r>
            <a:r>
              <a:rPr lang="en" sz="1300"/>
              <a:t> an IP address whitelist.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Restrict access to confidential files to a specific user.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Remove confidential files from the server.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Encrypt data at rest.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Employ a stronger password policy.</a:t>
            </a:r>
            <a:endParaRPr sz="1300"/>
          </a:p>
        </p:txBody>
      </p:sp>
      <p:pic>
        <p:nvPicPr>
          <p:cNvPr id="1251" name="Google Shape;12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59566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62" y="275321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612" y="159566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9" name="Google Shape;125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2"/>
          <p:cNvSpPr txBox="1"/>
          <p:nvPr>
            <p:ph idx="2" type="subTitle"/>
          </p:nvPr>
        </p:nvSpPr>
        <p:spPr>
          <a:xfrm>
            <a:off x="247350" y="1600725"/>
            <a:ext cx="4224300" cy="3305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78269"/>
              <a:buNone/>
            </a:pPr>
            <a:r>
              <a:rPr lang="en" sz="1300"/>
              <a:t>Alarm to detect future brute force attacks:</a:t>
            </a:r>
            <a:endParaRPr sz="1300"/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Set up an alert that detects a sharp increase in login attempts over a certain period of time.</a:t>
            </a:r>
            <a:endParaRPr sz="1300"/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In addition, an alert needs to be set up that triggers when there is an increase in 401 errors in as specific period of time.</a:t>
            </a:r>
            <a:endParaRPr sz="1300"/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Alert when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user_agent.original</a:t>
            </a:r>
            <a:r>
              <a:rPr lang="en" sz="1300"/>
              <a:t> </a:t>
            </a:r>
            <a:r>
              <a:rPr lang="en" sz="1300"/>
              <a:t>value includes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Hydra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78269"/>
              <a:buNone/>
            </a:pPr>
            <a:r>
              <a:rPr lang="en" sz="1300">
                <a:solidFill>
                  <a:schemeClr val="dk1"/>
                </a:solidFill>
              </a:rPr>
              <a:t>Threshold to activate this alarm:</a:t>
            </a:r>
            <a:endParaRPr sz="1300">
              <a:solidFill>
                <a:schemeClr val="dk1"/>
              </a:solidFill>
            </a:endParaRPr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300">
                <a:solidFill>
                  <a:schemeClr val="dk1"/>
                </a:solidFill>
              </a:rPr>
              <a:t>The alert will trigger when it detects more than 15 requests per second.</a:t>
            </a:r>
            <a:endParaRPr sz="1300">
              <a:solidFill>
                <a:schemeClr val="dk1"/>
              </a:solidFill>
            </a:endParaRPr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300">
                <a:solidFill>
                  <a:schemeClr val="dk1"/>
                </a:solidFill>
              </a:rPr>
              <a:t>The alert will fire when it detects more than fifteen 401 errors per second.</a:t>
            </a:r>
            <a:endParaRPr sz="1300">
              <a:solidFill>
                <a:schemeClr val="dk1"/>
              </a:solidFill>
            </a:endParaRPr>
          </a:p>
          <a:p>
            <a:pPr indent="-304958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en" sz="1300">
                <a:solidFill>
                  <a:schemeClr val="dk1"/>
                </a:solidFill>
              </a:rPr>
              <a:t>The alert will notify when 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user_agent.original</a:t>
            </a:r>
            <a:r>
              <a:rPr lang="en" sz="1300">
                <a:solidFill>
                  <a:schemeClr val="dk1"/>
                </a:solidFill>
              </a:rPr>
              <a:t> value includes 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Hydra </a:t>
            </a:r>
            <a:r>
              <a:rPr lang="en" sz="1300">
                <a:solidFill>
                  <a:schemeClr val="dk1"/>
                </a:solidFill>
              </a:rPr>
              <a:t>in the name.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61" name="Google Shape;1261;p72"/>
          <p:cNvSpPr txBox="1"/>
          <p:nvPr>
            <p:ph idx="3" type="subTitle"/>
          </p:nvPr>
        </p:nvSpPr>
        <p:spPr>
          <a:xfrm>
            <a:off x="4690475" y="1600800"/>
            <a:ext cx="4224300" cy="3305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</a:t>
            </a:r>
            <a:r>
              <a:rPr lang="en"/>
              <a:t>prevent</a:t>
            </a:r>
            <a:r>
              <a:rPr lang="en"/>
              <a:t> future brute force attacks several mitigation techniques can be implemented: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Monitor systems for vulnerabilities.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Strengthen the human firewall.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Unique/complex password/passphrases requirements.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Make the root user inaccessible via SSH by editing the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sshd_config</a:t>
            </a:r>
            <a:r>
              <a:rPr lang="en"/>
              <a:t> file.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Store only SOLTED password hashes on servers.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CAPTCHA tool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Adopt passwordless authentication.</a:t>
            </a:r>
            <a:endParaRPr/>
          </a:p>
        </p:txBody>
      </p:sp>
      <p:pic>
        <p:nvPicPr>
          <p:cNvPr id="1262" name="Google Shape;12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549737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3280137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425" y="160081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0" name="Google Shape;127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3"/>
          <p:cNvSpPr txBox="1"/>
          <p:nvPr>
            <p:ph idx="2" type="subTitle"/>
          </p:nvPr>
        </p:nvSpPr>
        <p:spPr>
          <a:xfrm>
            <a:off x="235200" y="1602450"/>
            <a:ext cx="423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Alarm to detect future connections to 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300"/>
              <a:t>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Alert when requests are made to access the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300"/>
              <a:t> from a non-whitelisted IP address.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Threshold to activate this alarm: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All requests to access files within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300"/>
              <a:t> </a:t>
            </a:r>
            <a:r>
              <a:rPr lang="en" sz="1300">
                <a:solidFill>
                  <a:schemeClr val="dk1"/>
                </a:solidFill>
              </a:rPr>
              <a:t>from a non-whitelisted IP address will set off the alert.</a:t>
            </a:r>
            <a:endParaRPr sz="1300"/>
          </a:p>
        </p:txBody>
      </p:sp>
      <p:sp>
        <p:nvSpPr>
          <p:cNvPr id="1272" name="Google Shape;1272;p73"/>
          <p:cNvSpPr txBox="1"/>
          <p:nvPr>
            <p:ph idx="3" type="subTitle"/>
          </p:nvPr>
        </p:nvSpPr>
        <p:spPr>
          <a:xfrm>
            <a:off x="4683175" y="1604700"/>
            <a:ext cx="423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prevent unwanted access to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300"/>
              <a:t>: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Whitelist IP addresses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Set  </a:t>
            </a:r>
            <a:r>
              <a:rPr lang="en" sz="1300"/>
              <a:t>strict</a:t>
            </a:r>
            <a:r>
              <a:rPr lang="en" sz="1300"/>
              <a:t> permissions and privileges.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Diligently</a:t>
            </a:r>
            <a:r>
              <a:rPr lang="en" sz="1300"/>
              <a:t> monitor server logs.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Turn</a:t>
            </a:r>
            <a:r>
              <a:rPr lang="en" sz="1300"/>
              <a:t> off unneeded functions.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Change defaults.</a:t>
            </a:r>
            <a:endParaRPr sz="1300"/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 not </a:t>
            </a:r>
            <a:r>
              <a:rPr lang="en" sz="1300"/>
              <a:t>keep</a:t>
            </a:r>
            <a:r>
              <a:rPr lang="en" sz="1300"/>
              <a:t> sensitive information </a:t>
            </a:r>
            <a:r>
              <a:rPr lang="en" sz="1300"/>
              <a:t>stored</a:t>
            </a:r>
            <a:r>
              <a:rPr lang="en" sz="1300"/>
              <a:t> in 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WebDav.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Encrypt data at rest and in transit.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Implement separation of Privilege.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73" name="Google Shape;12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160471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350" y="160246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50" y="2993287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>
                <a:solidFill>
                  <a:schemeClr val="dk1"/>
                </a:solidFill>
              </a:rPr>
              <a:t>Identifying Reverse Shell Uploads</a:t>
            </a:r>
            <a:endParaRPr/>
          </a:p>
        </p:txBody>
      </p:sp>
      <p:sp>
        <p:nvSpPr>
          <p:cNvPr id="1281" name="Google Shape;128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4"/>
          <p:cNvSpPr txBox="1"/>
          <p:nvPr>
            <p:ph idx="2" type="subTitle"/>
          </p:nvPr>
        </p:nvSpPr>
        <p:spPr>
          <a:xfrm>
            <a:off x="349500" y="1602450"/>
            <a:ext cx="4117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Alarm to identify reverse shell uploads: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Alarm that fires when it detects POST requests of </a:t>
            </a:r>
            <a:r>
              <a:rPr lang="en" sz="1300">
                <a:solidFill>
                  <a:schemeClr val="dk1"/>
                </a:solidFill>
              </a:rPr>
              <a:t>unauthorized files, i.e., .php, to the server.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Threshold to activate this alarm: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Notify when any user </a:t>
            </a:r>
            <a:r>
              <a:rPr lang="en" sz="1300"/>
              <a:t>attempts</a:t>
            </a:r>
            <a:r>
              <a:rPr lang="en" sz="1300"/>
              <a:t> to upload prohibited files.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3" name="Google Shape;1283;p74"/>
          <p:cNvSpPr txBox="1"/>
          <p:nvPr>
            <p:ph idx="3" type="subTitle"/>
          </p:nvPr>
        </p:nvSpPr>
        <p:spPr>
          <a:xfrm>
            <a:off x="4683175" y="1604700"/>
            <a:ext cx="4231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defend against reverse shell uploads: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Define valid file types allowed to upload.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 not allow .php files to be hosted on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Restrict </a:t>
            </a:r>
            <a:r>
              <a:rPr lang="en" sz="1300"/>
              <a:t>writing</a:t>
            </a:r>
            <a:r>
              <a:rPr lang="en" sz="1300"/>
              <a:t> permissions.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Input</a:t>
            </a:r>
            <a:r>
              <a:rPr lang="en" sz="1300"/>
              <a:t> validation.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R</a:t>
            </a:r>
            <a:r>
              <a:rPr lang="en" sz="1300"/>
              <a:t>equire authentication to upload files.</a:t>
            </a:r>
            <a:endParaRPr sz="1300"/>
          </a:p>
        </p:txBody>
      </p:sp>
      <p:pic>
        <p:nvPicPr>
          <p:cNvPr id="1284" name="Google Shape;12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246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350" y="1602462"/>
            <a:ext cx="207125" cy="1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74412"/>
            <a:ext cx="207125" cy="1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92" name="Google Shape;1292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5"/>
          <p:cNvSpPr txBox="1"/>
          <p:nvPr/>
        </p:nvSpPr>
        <p:spPr>
          <a:xfrm>
            <a:off x="306000" y="720225"/>
            <a:ext cx="8488800" cy="4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Christopher, R. (2001, October 5). Port scanning techniques and the defense against them. SANS. https://sansorg.egnyte.com/dl/hEbx2UI5Hu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CWE - CWE-200: Exposure of sensitive information to an unauthorized actor (4.6). (2021, October 26). CWE - Common Weakness Enumeration.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9144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https://cwe.mitre.org/data/definitions/200.html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CWE - CWE-307: Improper restriction of excessive authentication attempts (4.4). (2021, March 15). CWE - Common Weakness Enumeration.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9144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https://cwe.mitre.org/data/definitions/307.html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CWE - CWE-434: Unrestricted upload of file with dangerous type (4.5). (2021, July 20). CWE - Common Weakness Enumeration.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9144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https://cwe.mitre.org/data/definitions/434.html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CWE - CWE-94: Improper control of generation of code ('code injection') (4.6). (2021, October 26). CWE - Common Weakness Enumeration.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9144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https://cwe.mitre.org/data/definitions/94.html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4572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Port-scan. (n.d.). Juniper Networks – Global Leader in AI Networking, Cloud, and Connected Security Solutions.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914400" marR="50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rgbClr val="FFFFFF"/>
                </a:highlight>
              </a:rPr>
              <a:t>https://www.juniper.net/documentation/us/en/software/junos/denial-of-service/topics/ref/statement/security-edit-port-scan.html</a:t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508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r>
              <a:rPr lang="en"/>
              <a:t>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73600" y="910475"/>
            <a:ext cx="17967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 Range: </a:t>
            </a:r>
            <a:r>
              <a:rPr lang="en" sz="950">
                <a:solidFill>
                  <a:schemeClr val="dk1"/>
                </a:solidFill>
              </a:rPr>
              <a:t>192.168.1.0/24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Netmask: </a:t>
            </a:r>
            <a:r>
              <a:rPr lang="en" sz="950">
                <a:solidFill>
                  <a:schemeClr val="dk1"/>
                </a:solidFill>
              </a:rPr>
              <a:t>255.255.255.0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Gateway: 192.168.1.1</a:t>
            </a:r>
            <a:endParaRPr sz="95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IPv4: 192.168.1.1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OS: Window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Hostname:</a:t>
            </a:r>
            <a:endParaRPr sz="95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ML-REFVM-684427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192.168.1.90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Kali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192.168.1.100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ELK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</a:t>
            </a:r>
            <a:r>
              <a:rPr lang="en" sz="950">
                <a:solidFill>
                  <a:schemeClr val="dk1"/>
                </a:solidFill>
              </a:rPr>
              <a:t>192.168.1.105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</a:t>
            </a:r>
            <a:r>
              <a:rPr lang="en" sz="950">
                <a:solidFill>
                  <a:schemeClr val="dk1"/>
                </a:solidFill>
              </a:rPr>
              <a:t>Linux</a:t>
            </a:r>
            <a:endParaRPr sz="9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Capstone</a:t>
            </a:r>
            <a:endParaRPr sz="95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88827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910475"/>
            <a:ext cx="6699599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{94AFDC1B-6E3A-4D74-885D-9451FD7C27CB}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9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with Hyper-V (NATSwitch)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9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System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(Attacker’s 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(receives logs from the Capstone VM)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(Victim’s Machine)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390750" y="1161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{94AFDC1B-6E3A-4D74-885D-9451FD7C27CB}</a:tableStyleId>
              </a:tblPr>
              <a:tblGrid>
                <a:gridCol w="2787500"/>
                <a:gridCol w="2787500"/>
                <a:gridCol w="2787500"/>
              </a:tblGrid>
              <a:tr h="47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</a:t>
                      </a:r>
                      <a:endParaRPr i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product exposes sensitive information to an actor that is not explicitly authorized to have access to that information.</a:t>
                      </a:r>
                      <a:endParaRPr i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According to CWE the common impact of sensitive data exposure is read application data</a:t>
                      </a:r>
                      <a:endParaRPr i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r>
                        <a:rPr i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i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CWE-307: Improper Restriction of Excessive Authentication Attempts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not implement sufficient measures to prevent multiple failed authentication attempts within in a short time frame, making it more susceptible to brute force attacks.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According to CWE the common impact of brute force vulnerability is bypass protection mechanism.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Injection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CWE-94 - Improper Control of Generation of Code ('Code Injection')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constructs all or part of a code segment using externally-influenced input from an upstream component, but it does not neutralize or incorrectly neutralizes special elements that could modify the syntax or behavior of the intended code segment.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According to CWE the common impacts of remote code injection include bypass protection mechanism, gain privileges or assume identity, execute unauthorized code or commands, and hide activities.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 (CWE-200)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nmap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for scanning  the network.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dirb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for scanning the web.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Roboto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Firefox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for browsing the mapped URLs.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5014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Exposed Server’s URLs.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Exposed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files including the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/company_folders/secret_folder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Roboto"/>
              <a:buAutoNum type="romanU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Exposed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Ashton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as the user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managing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secret_folder.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 Outcome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 rotWithShape="1">
          <a:blip r:embed="rId3">
            <a:alphaModFix/>
          </a:blip>
          <a:srcRect b="7927" l="0" r="7235" t="0"/>
          <a:stretch/>
        </p:blipFill>
        <p:spPr>
          <a:xfrm>
            <a:off x="5813550" y="1892074"/>
            <a:ext cx="1543650" cy="12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 rotWithShape="1">
          <a:blip r:embed="rId4">
            <a:alphaModFix/>
          </a:blip>
          <a:srcRect b="0" l="0" r="28021" t="0"/>
          <a:stretch/>
        </p:blipFill>
        <p:spPr>
          <a:xfrm>
            <a:off x="7393425" y="1892075"/>
            <a:ext cx="1581950" cy="15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1"/>
          <p:cNvPicPr preferRelativeResize="0"/>
          <p:nvPr/>
        </p:nvPicPr>
        <p:blipFill rotWithShape="1">
          <a:blip r:embed="rId5">
            <a:alphaModFix/>
          </a:blip>
          <a:srcRect b="15507" l="2940" r="27051" t="25032"/>
          <a:stretch/>
        </p:blipFill>
        <p:spPr>
          <a:xfrm>
            <a:off x="6401175" y="3103171"/>
            <a:ext cx="1095649" cy="88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1"/>
          <p:cNvPicPr preferRelativeResize="0"/>
          <p:nvPr/>
        </p:nvPicPr>
        <p:blipFill rotWithShape="1">
          <a:blip r:embed="rId6">
            <a:alphaModFix/>
          </a:blip>
          <a:srcRect b="22548" l="0" r="0" t="17721"/>
          <a:stretch/>
        </p:blipFill>
        <p:spPr>
          <a:xfrm>
            <a:off x="83500" y="3983428"/>
            <a:ext cx="8977000" cy="81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Vulnerability (CWE-307)</a:t>
            </a:r>
            <a:endParaRPr/>
          </a:p>
        </p:txBody>
      </p:sp>
      <p:sp>
        <p:nvSpPr>
          <p:cNvPr id="1116" name="Google Shape;1116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Hydra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tool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parallelized login cracker).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Firefox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to login into the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secret_folder.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Roboto"/>
              <a:buAutoNum type="romanUcPeriod"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Cracking Station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to decrypt Ryan’s password hash.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9" name="Google Shape;1119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62"/>
          <p:cNvGrpSpPr/>
          <p:nvPr/>
        </p:nvGrpSpPr>
        <p:grpSpPr>
          <a:xfrm>
            <a:off x="32539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Ashton’s login credentials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revealed.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Roboto"/>
              <a:buAutoNum type="romanUcPeriod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Access to the 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/company_folders/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gained.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romanU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Instructions to access the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WebDAV server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revealed.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00025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AutoNum type="romanU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Exposure of  Ryan’s hashed credentials.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8" name="Google Shape;112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62"/>
          <p:cNvSpPr/>
          <p:nvPr/>
        </p:nvSpPr>
        <p:spPr>
          <a:xfrm flipH="1">
            <a:off x="6401175" y="14813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2"/>
          <p:cNvSpPr txBox="1"/>
          <p:nvPr/>
        </p:nvSpPr>
        <p:spPr>
          <a:xfrm>
            <a:off x="6401175" y="148132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 Outcome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2" name="Google Shape;1132;p62"/>
          <p:cNvPicPr preferRelativeResize="0"/>
          <p:nvPr/>
        </p:nvPicPr>
        <p:blipFill rotWithShape="1">
          <a:blip r:embed="rId3">
            <a:alphaModFix/>
          </a:blip>
          <a:srcRect b="51331" l="0" r="21887" t="0"/>
          <a:stretch/>
        </p:blipFill>
        <p:spPr>
          <a:xfrm>
            <a:off x="5032327" y="2363275"/>
            <a:ext cx="3958748" cy="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62"/>
          <p:cNvPicPr preferRelativeResize="0"/>
          <p:nvPr/>
        </p:nvPicPr>
        <p:blipFill rotWithShape="1">
          <a:blip r:embed="rId4">
            <a:alphaModFix/>
          </a:blip>
          <a:srcRect b="21593" l="722" r="26338" t="0"/>
          <a:stretch/>
        </p:blipFill>
        <p:spPr>
          <a:xfrm>
            <a:off x="5620850" y="2888400"/>
            <a:ext cx="3442175" cy="10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62"/>
          <p:cNvPicPr preferRelativeResize="0"/>
          <p:nvPr/>
        </p:nvPicPr>
        <p:blipFill rotWithShape="1">
          <a:blip r:embed="rId5">
            <a:alphaModFix/>
          </a:blip>
          <a:srcRect b="33642" l="9051" r="9402" t="51865"/>
          <a:stretch/>
        </p:blipFill>
        <p:spPr>
          <a:xfrm>
            <a:off x="841337" y="4107287"/>
            <a:ext cx="7461325" cy="62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5511000" y="1951576"/>
            <a:ext cx="3480076" cy="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